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7151"/>
            <a:ext cx="7556421" cy="148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隐私保护下的纵向联邦学习特征相关性分析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795832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纵向联邦学习（VFL）框架中，不同参与方拥有相同样本但不同特征的异构数据。为了有效利用对齐样本的特征信息，需要量化跨参与方特征之间的统计关联性。本演示将介绍一种基于隐私保护的Spearman秩相关分析方法，用于构建跨方特征相关性排序体系，并展示如何利用这些相关性进行纵向联邦半监督学习。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82402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90022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65495"/>
            <a:ext cx="20909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作者：jiuluan lv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3945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纵向联邦学习基本概念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6747" y="3150275"/>
            <a:ext cx="357188" cy="4464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017306" y="3196233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异构数据分布</a:t>
            </a:r>
            <a:endParaRPr lang="en-US" sz="2300" dirty="0"/>
          </a:p>
        </p:txBody>
      </p:sp>
      <p:sp>
        <p:nvSpPr>
          <p:cNvPr id="7" name="Text 3"/>
          <p:cNvSpPr/>
          <p:nvPr/>
        </p:nvSpPr>
        <p:spPr>
          <a:xfrm>
            <a:off x="7017306" y="370439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不同参与方拥有相同样本ID但不同特征维度的数据，需要协作建模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200203" y="311836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6761" y="3150275"/>
            <a:ext cx="357188" cy="446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937319" y="3196233"/>
            <a:ext cx="289941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隐私保护需求</a:t>
            </a:r>
            <a:endParaRPr lang="en-US" sz="2300" dirty="0"/>
          </a:p>
        </p:txBody>
      </p:sp>
      <p:sp>
        <p:nvSpPr>
          <p:cNvPr id="11" name="Text 6"/>
          <p:cNvSpPr/>
          <p:nvPr/>
        </p:nvSpPr>
        <p:spPr>
          <a:xfrm>
            <a:off x="10937319" y="3704392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参与方不能直接共享原始数据，需要通过加密技术保护数据隐私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6280190" y="52467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747" y="5278636"/>
            <a:ext cx="357188" cy="446484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017306" y="532459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协同计算机制</a:t>
            </a:r>
            <a:endParaRPr lang="en-US" sz="2300" dirty="0"/>
          </a:p>
        </p:txBody>
      </p:sp>
      <p:sp>
        <p:nvSpPr>
          <p:cNvPr id="15" name="Text 9"/>
          <p:cNvSpPr/>
          <p:nvPr/>
        </p:nvSpPr>
        <p:spPr>
          <a:xfrm>
            <a:off x="7017306" y="5832753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通过可信第三方协调方实现安全计算，各方只交换加密信息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997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910" y="2683669"/>
            <a:ext cx="4619625" cy="577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特征相关性计算流程</a:t>
            </a:r>
            <a:endParaRPr lang="en-US" sz="36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10" y="3525083"/>
            <a:ext cx="879872" cy="105584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9744" y="3701058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密钥生成与分发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759744" y="4095274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协调方C生成同态加密密钥对{pk, sk}，将公钥pk分发给参与方A和B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10" y="4580930"/>
            <a:ext cx="879872" cy="105584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9744" y="4756904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特征秩向量计算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759744" y="5151120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各方将特征值转换为秩次，形成秩向量，减轻异常值影响，提高稳健性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10" y="5636776"/>
            <a:ext cx="879872" cy="105584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59744" y="5812750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加密秩传输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759744" y="6206966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各方使用公钥pk对秩向量进行同态加密，安全分享特征秩信息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910" y="6692622"/>
            <a:ext cx="879872" cy="105584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759744" y="6868597"/>
            <a:ext cx="2309813" cy="288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秩差与相关系数计算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759744" y="7262813"/>
            <a:ext cx="12254746" cy="281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B方计算加密秩差向量，协调方解密后计算Spearman相关系数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5729"/>
            <a:ext cx="6948488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Spearman秩相关系数计算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33369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秩向量定义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39358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对于A方特征列x^A_p，其秩向量为：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R^A_p = [r^A_{p1}, r^A_{p2}, ..., r^A_{pn_{al}}]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06980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对于B方特征列x^B_q，其秩向量为：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63677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R^B_q = [r^B_{q1}, r^B_{q2}, ..., r^B_{qn_{al}}]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33696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相关系数计算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7599521" y="39358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协调方解密秩差向量后，计算Spearman相关系数：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50282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ρ_{pq} = 1 - (6∑(d_{pq}^i)²)/(n_{al}(n_{al}² - 1))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506980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其中d_{pq}^i = r^A_{pi} - r^B_{qi}表示样本i在两特征上的秩差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8906" y="605195"/>
            <a:ext cx="5767268" cy="720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50"/>
              </a:lnSpc>
              <a:buNone/>
            </a:pPr>
            <a:r>
              <a:rPr lang="en-US" sz="4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跨方相关性矩阵构建</a:t>
            </a:r>
            <a:endParaRPr lang="en-US" sz="45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1799" y="1765459"/>
            <a:ext cx="2160270" cy="1283018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510" y="2373273"/>
            <a:ext cx="308848" cy="3861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41739" y="1985129"/>
            <a:ext cx="2834521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相关性矩阵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5341739" y="2477333"/>
            <a:ext cx="2834521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构建完整的跨方相关性矩阵M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76957" y="3060621"/>
            <a:ext cx="8629650" cy="15240"/>
          </a:xfrm>
          <a:prstGeom prst="roundRect">
            <a:avLst>
              <a:gd name="adj" fmla="val 605496"/>
            </a:avLst>
          </a:prstGeom>
          <a:solidFill>
            <a:srgbClr val="B2D4E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664" y="3103364"/>
            <a:ext cx="4320540" cy="1283018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7391" y="3551753"/>
            <a:ext cx="308848" cy="38612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21874" y="3323034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特征关联强度</a:t>
            </a:r>
            <a:endParaRPr lang="en-US" sz="2250" dirty="0"/>
          </a:p>
        </p:txBody>
      </p:sp>
      <p:sp>
        <p:nvSpPr>
          <p:cNvPr id="11" name="Text 5"/>
          <p:cNvSpPr/>
          <p:nvPr/>
        </p:nvSpPr>
        <p:spPr>
          <a:xfrm>
            <a:off x="6421874" y="3815239"/>
            <a:ext cx="4249460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计算B方特征与A方特征空间的平均关联强度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7092" y="4398526"/>
            <a:ext cx="7549515" cy="15240"/>
          </a:xfrm>
          <a:prstGeom prst="roundRect">
            <a:avLst>
              <a:gd name="adj" fmla="val 605496"/>
            </a:avLst>
          </a:prstGeom>
          <a:solidFill>
            <a:srgbClr val="B2D4E5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29" y="4441269"/>
            <a:ext cx="6480810" cy="1283018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7391" y="4889659"/>
            <a:ext cx="308848" cy="3861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2009" y="4660940"/>
            <a:ext cx="2883575" cy="3604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特征重要性排序</a:t>
            </a:r>
            <a:endParaRPr lang="en-US" sz="2250" dirty="0"/>
          </a:p>
        </p:txBody>
      </p:sp>
      <p:sp>
        <p:nvSpPr>
          <p:cNvPr id="16" name="Text 8"/>
          <p:cNvSpPr/>
          <p:nvPr/>
        </p:nvSpPr>
        <p:spPr>
          <a:xfrm>
            <a:off x="7502009" y="5153144"/>
            <a:ext cx="3295174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基于关联强度生成特征重要性序列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68906" y="5971342"/>
            <a:ext cx="1309258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通过计算所有特征对的相关系数，构建完整的跨方相关性矩阵M∈ℝ^(m_A×m_B)，其中M(p,q)=ρ_{pq}存储A方第p个特征与B方第q个特征的Spearman相关系数。该矩阵全面反映了两方特征空间之间的关联结构。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768906" y="6921341"/>
            <a:ext cx="13092589" cy="702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对于B方的每个特征x^B_q，计算其与A方所有特征的平均关联强度μ_q，表示B方特征对A方特征空间的综合依赖程度。关联强度高的特征通常包含更多与对方特征空间相关的信息，在联邦建模中具有更高价值。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4395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特征关联强度计算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228374"/>
            <a:ext cx="3664863" cy="2927628"/>
          </a:xfrm>
          <a:prstGeom prst="roundRect">
            <a:avLst>
              <a:gd name="adj" fmla="val 32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4628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平均关联强度定义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6514624" y="2970967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对于B方的每个特征x^B_q，计算其与A方所有特征的平均关联强度：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514624" y="4195763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μ_q = (1/m_A)∑ρ_{pq}, q=1,...,m_B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228374"/>
            <a:ext cx="3664863" cy="2927628"/>
          </a:xfrm>
          <a:prstGeom prst="roundRect">
            <a:avLst>
              <a:gd name="adj" fmla="val 32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406301" y="246280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特征重要性序列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10406301" y="2970967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基于特征关联强度生成排序列表：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0406301" y="3832860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L_B = {(μ_q, x^B_q)}_{q=1}^{m_B}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82816"/>
            <a:ext cx="7556421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14624" y="561725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综合评估意义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6514624" y="6125408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μ_q指标综合评估了B方特征与整个A方特征空间的统计依赖程度，为后续的纵向联邦半监督学习奠定理论基础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2241" y="614601"/>
            <a:ext cx="5867281" cy="733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纵向联邦半监督方法</a:t>
            </a:r>
            <a:endParaRPr lang="en-US" sz="4600" dirty="0"/>
          </a:p>
        </p:txBody>
      </p:sp>
      <p:sp>
        <p:nvSpPr>
          <p:cNvPr id="3" name="Text 1"/>
          <p:cNvSpPr/>
          <p:nvPr/>
        </p:nvSpPr>
        <p:spPr>
          <a:xfrm>
            <a:off x="1759863" y="2335887"/>
            <a:ext cx="2933581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相关性矩阵计算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82241" y="2836664"/>
            <a:ext cx="391120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计算跨方特征间的Spearman相关系数矩阵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8605" y="1794986"/>
            <a:ext cx="4573072" cy="4573072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505" y="2562880"/>
            <a:ext cx="334328" cy="4180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6837" y="2514600"/>
            <a:ext cx="2933581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特征筛选</a:t>
            </a:r>
            <a:endParaRPr lang="en-US" sz="2300" dirty="0"/>
          </a:p>
        </p:txBody>
      </p:sp>
      <p:sp>
        <p:nvSpPr>
          <p:cNvPr id="8" name="Text 4"/>
          <p:cNvSpPr/>
          <p:nvPr/>
        </p:nvSpPr>
        <p:spPr>
          <a:xfrm>
            <a:off x="9936837" y="3015377"/>
            <a:ext cx="391132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基于阈值τ筛选高相关性特征列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605" y="1794986"/>
            <a:ext cx="4573072" cy="4573072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7426" y="2952095"/>
            <a:ext cx="334328" cy="41802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6837" y="4968716"/>
            <a:ext cx="2933581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模型训练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936837" y="5469493"/>
            <a:ext cx="3911322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利用筛选后的特征进行半监督学习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8605" y="1794986"/>
            <a:ext cx="4573072" cy="4573072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8211" y="5182017"/>
            <a:ext cx="334328" cy="418028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759863" y="4968716"/>
            <a:ext cx="2933581" cy="366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预测与评估</a:t>
            </a:r>
            <a:endParaRPr lang="en-US" sz="2300" dirty="0"/>
          </a:p>
        </p:txBody>
      </p:sp>
      <p:sp>
        <p:nvSpPr>
          <p:cNvPr id="16" name="Text 8"/>
          <p:cNvSpPr/>
          <p:nvPr/>
        </p:nvSpPr>
        <p:spPr>
          <a:xfrm>
            <a:off x="782241" y="5469493"/>
            <a:ext cx="3911203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生成预测结果并评估模型性能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28605" y="1794986"/>
            <a:ext cx="4573072" cy="4573072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89" y="4792801"/>
            <a:ext cx="334328" cy="418028"/>
          </a:xfrm>
          <a:prstGeom prst="rect">
            <a:avLst/>
          </a:prstGeom>
        </p:spPr>
      </p:pic>
      <p:sp>
        <p:nvSpPr>
          <p:cNvPr id="19" name="Text 9"/>
          <p:cNvSpPr/>
          <p:nvPr/>
        </p:nvSpPr>
        <p:spPr>
          <a:xfrm>
            <a:off x="782241" y="6619399"/>
            <a:ext cx="13065919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在完成跨方相关性矩阵计算后，系统进入特征选择阶段。这一阶段的核心目标是从B方数据中识别并提取与A方具有较高相关性的特征列，作为数据生成的关键基础。特征列的选择遵循基于阈值的数学判定准则：系统仅保留那些综合相关强度μ_q超过预设阈值τ的B方特征列。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666" y="597694"/>
            <a:ext cx="7397115" cy="711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基于数学模型的特征筛选机制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666" y="1742599"/>
            <a:ext cx="2185392" cy="1265873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8903" y="2185035"/>
            <a:ext cx="304800" cy="381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60752" y="1959293"/>
            <a:ext cx="187535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原始特征空间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60752" y="2444948"/>
            <a:ext cx="1875353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包含所有B方特征列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3052405" y="2993231"/>
            <a:ext cx="10710982" cy="15240"/>
          </a:xfrm>
          <a:prstGeom prst="roundRect">
            <a:avLst>
              <a:gd name="adj" fmla="val 597456"/>
            </a:avLst>
          </a:prstGeom>
          <a:solidFill>
            <a:srgbClr val="B2D4E5"/>
          </a:solidFill>
          <a:ln/>
        </p:spPr>
      </p:sp>
      <p:sp>
        <p:nvSpPr>
          <p:cNvPr id="8" name="Shape 5"/>
          <p:cNvSpPr/>
          <p:nvPr/>
        </p:nvSpPr>
        <p:spPr>
          <a:xfrm>
            <a:off x="758666" y="3116818"/>
            <a:ext cx="4370903" cy="1265873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658" y="3559254"/>
            <a:ext cx="304800" cy="38100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46263" y="3333512"/>
            <a:ext cx="1991201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相关性阈值筛选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46263" y="3819168"/>
            <a:ext cx="1991201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保留μ_q &gt; τ的特征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5237917" y="4367451"/>
            <a:ext cx="8525470" cy="15240"/>
          </a:xfrm>
          <a:prstGeom prst="roundRect">
            <a:avLst>
              <a:gd name="adj" fmla="val 597456"/>
            </a:avLst>
          </a:prstGeom>
          <a:solidFill>
            <a:srgbClr val="B2D4E5"/>
          </a:solidFill>
          <a:ln/>
        </p:spPr>
      </p:sp>
      <p:sp>
        <p:nvSpPr>
          <p:cNvPr id="13" name="Shape 9"/>
          <p:cNvSpPr/>
          <p:nvPr/>
        </p:nvSpPr>
        <p:spPr>
          <a:xfrm>
            <a:off x="758666" y="4491038"/>
            <a:ext cx="6556534" cy="1265873"/>
          </a:xfrm>
          <a:prstGeom prst="roundRect">
            <a:avLst>
              <a:gd name="adj" fmla="val 719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4533" y="4933474"/>
            <a:ext cx="304800" cy="381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31894" y="4707731"/>
            <a:ext cx="195036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优化特征子集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31894" y="5193387"/>
            <a:ext cx="1950363" cy="346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形成高价值特征集合</a:t>
            </a:r>
            <a:endParaRPr lang="en-US" sz="1700" dirty="0"/>
          </a:p>
        </p:txBody>
      </p:sp>
      <p:sp>
        <p:nvSpPr>
          <p:cNvPr id="17" name="Text 12"/>
          <p:cNvSpPr/>
          <p:nvPr/>
        </p:nvSpPr>
        <p:spPr>
          <a:xfrm>
            <a:off x="758666" y="6000750"/>
            <a:ext cx="13113068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特征筛选机制基于严格的数学模型，而非随机选择。系统通过前一阶段计算的跨方相关性矩阵M∈ℝ^(m_A×m_B)，全面量化了双方特征空间之间的统计关联结构，为特征选择提供了可靠的数学依据。</a:t>
            </a:r>
            <a:endParaRPr lang="en-US" sz="1700" dirty="0"/>
          </a:p>
        </p:txBody>
      </p:sp>
      <p:sp>
        <p:nvSpPr>
          <p:cNvPr id="18" name="Text 13"/>
          <p:cNvSpPr/>
          <p:nvPr/>
        </p:nvSpPr>
        <p:spPr>
          <a:xfrm>
            <a:off x="758666" y="6938248"/>
            <a:ext cx="13113068" cy="693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通过这种基于数学模型的特征筛选机制，系统能够最大限度地保留和利用跨方数据间的内在关联，从而显著提高生成过程的准确性和效率。筛选后的特征集合包含了与A方特征空间具有高度相关性的B方特征，为后续的半监督学习提供了坚实基础。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2025-05-15T17:38:25Z</dcterms:created>
  <dcterms:modified xsi:type="dcterms:W3CDTF">2025-05-15T17:38:25Z</dcterms:modified>
</cp:coreProperties>
</file>